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61" r:id="rId2"/>
    <p:sldId id="267" r:id="rId3"/>
    <p:sldId id="271" r:id="rId4"/>
    <p:sldId id="272" r:id="rId5"/>
    <p:sldId id="273" r:id="rId6"/>
    <p:sldId id="354" r:id="rId7"/>
    <p:sldId id="461" r:id="rId8"/>
    <p:sldId id="460" r:id="rId9"/>
    <p:sldId id="305" r:id="rId10"/>
  </p:sldIdLst>
  <p:sldSz cx="9144000" cy="6858000" type="screen4x3"/>
  <p:notesSz cx="6950075" cy="9236075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82" autoAdjust="0"/>
    <p:restoredTop sz="81441" autoAdjust="0"/>
  </p:normalViewPr>
  <p:slideViewPr>
    <p:cSldViewPr>
      <p:cViewPr>
        <p:scale>
          <a:sx n="95" d="100"/>
          <a:sy n="95" d="100"/>
        </p:scale>
        <p:origin x="-1422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B6E23FC2-3F8F-4F4E-B18A-46E8892A66E6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40E52F7D-0964-4F7C-8CC3-185A71C7A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79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92CC1-CAA0-4F22-8D32-2FAB0140F68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CFF2E-F768-4A20-AC64-0B32644BF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2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CFF2E-F768-4A20-AC64-0B32644BF51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278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CFF2E-F768-4A20-AC64-0B32644BF51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086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CFF2E-F768-4A20-AC64-0B32644BF51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279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CFF2E-F768-4A20-AC64-0B32644BF51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262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CFF2E-F768-4A20-AC64-0B32644BF51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273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CFF2E-F768-4A20-AC64-0B32644BF51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47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C8FA04F-FBB1-469C-A7BD-3D407CD11BB5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11600" y="152400"/>
            <a:ext cx="4953000" cy="228451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Baker-Butler Elementary </a:t>
            </a:r>
            <a:r>
              <a:rPr lang="en-US" sz="3600" dirty="0" smtClean="0"/>
              <a:t>School Improvement Plan</a:t>
            </a: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99" y="2286000"/>
            <a:ext cx="2772034" cy="2683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2306632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3400" y="52578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Presented By: </a:t>
            </a:r>
            <a:r>
              <a:rPr lang="en-US" i="1" dirty="0" smtClean="0"/>
              <a:t>David Cushman</a:t>
            </a:r>
          </a:p>
          <a:p>
            <a:r>
              <a:rPr lang="en-US" i="1" dirty="0" smtClean="0"/>
              <a:t>Date:  February 13, 2014</a:t>
            </a:r>
            <a:endParaRPr lang="en-US" i="1" dirty="0"/>
          </a:p>
        </p:txBody>
      </p:sp>
      <p:pic>
        <p:nvPicPr>
          <p:cNvPr id="33794" name="Picture 2" descr="C:\Users\dcushman\Pictures\Baker-Butler\2012-2013 BBES\2012-12-11 2012_12_11 events\2012_12_11 events 02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482516"/>
            <a:ext cx="2438400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C:\Users\dcushman\Pictures\Baker-Butler\2012-2013 BBES\2012-12-11 2012_12_11 events\2012_12_11 events 0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864304"/>
            <a:ext cx="254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09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2013-14 Improvement Goals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" y="990600"/>
            <a:ext cx="83058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All BBES students will attain at least one-year’s growth in Reading and Math. 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Professional Development connecting Reading and Math instruction with STEAM, LLC  and 7-Pathways to Student Learning.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Student emotional and physical safety will be enhanced through structures that reduce negative behavior and incidents of bullying.    </a:t>
            </a:r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3437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These Goals are Important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b="1" dirty="0" smtClean="0">
                <a:latin typeface="Palatino Linotype"/>
                <a:ea typeface="Times New Roman"/>
              </a:rPr>
              <a:t>Foundation:</a:t>
            </a:r>
          </a:p>
          <a:p>
            <a:pPr marL="777240" lvl="1" indent="-457200">
              <a:spcBef>
                <a:spcPts val="0"/>
              </a:spcBef>
              <a:buFont typeface="Wingdings" pitchFamily="2" charset="2"/>
              <a:buChar char="Ø"/>
            </a:pPr>
            <a:r>
              <a:rPr lang="en-US" b="1" dirty="0">
                <a:latin typeface="Palatino Linotype"/>
                <a:ea typeface="Times New Roman"/>
              </a:rPr>
              <a:t>S</a:t>
            </a:r>
            <a:r>
              <a:rPr lang="en-US" b="1" dirty="0" smtClean="0">
                <a:latin typeface="Palatino Linotype"/>
                <a:ea typeface="Times New Roman"/>
              </a:rPr>
              <a:t>tudent success and opportunity as 21</a:t>
            </a:r>
            <a:r>
              <a:rPr lang="en-US" b="1" baseline="30000" dirty="0" smtClean="0">
                <a:latin typeface="Palatino Linotype"/>
                <a:ea typeface="Times New Roman"/>
              </a:rPr>
              <a:t>st</a:t>
            </a:r>
            <a:r>
              <a:rPr lang="en-US" b="1" dirty="0" smtClean="0">
                <a:latin typeface="Palatino Linotype"/>
                <a:ea typeface="Times New Roman"/>
              </a:rPr>
              <a:t> century learners, workers and citizens. </a:t>
            </a:r>
            <a:endParaRPr lang="en-US" b="1" dirty="0">
              <a:latin typeface="Palatino Linotype"/>
              <a:ea typeface="Times New Roman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en-US" b="1" dirty="0" smtClean="0">
              <a:latin typeface="Palatino Linotype"/>
              <a:ea typeface="Times New Roman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b="1" dirty="0" smtClean="0">
                <a:latin typeface="Palatino Linotype"/>
                <a:ea typeface="Times New Roman"/>
              </a:rPr>
              <a:t>Engagement:</a:t>
            </a:r>
          </a:p>
          <a:p>
            <a:pPr marL="777240" lvl="1" indent="-457200">
              <a:spcBef>
                <a:spcPts val="0"/>
              </a:spcBef>
              <a:buFont typeface="Wingdings" pitchFamily="2" charset="2"/>
              <a:buChar char="Ø"/>
            </a:pPr>
            <a:r>
              <a:rPr lang="en-US" b="1" dirty="0" smtClean="0">
                <a:latin typeface="Palatino Linotype"/>
                <a:ea typeface="Times New Roman"/>
              </a:rPr>
              <a:t>Engaging, continuous improvement for adult and student learners through engaging work, unique experiences and varied learning environments.   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 smtClean="0">
              <a:latin typeface="Palatino Linotype"/>
              <a:ea typeface="Times New Roman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b="1" dirty="0" smtClean="0">
                <a:latin typeface="Palatino Linotype"/>
              </a:rPr>
              <a:t>Community:</a:t>
            </a:r>
          </a:p>
          <a:p>
            <a:pPr marL="777240" lvl="1" indent="-457200">
              <a:spcBef>
                <a:spcPts val="0"/>
              </a:spcBef>
              <a:buFont typeface="Wingdings" pitchFamily="2" charset="2"/>
              <a:buChar char="Ø"/>
            </a:pPr>
            <a:r>
              <a:rPr lang="en-US" b="1" dirty="0" smtClean="0">
                <a:latin typeface="Palatino Linotype"/>
              </a:rPr>
              <a:t> Positive learning environment supported by safety awareness, anti-bullying practices and good citizenship.  </a:t>
            </a:r>
            <a:endParaRPr lang="en-US" b="1" dirty="0">
              <a:latin typeface="Palatino Linotyp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1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Challenges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The jobs of tomorrow are known only to the future.  </a:t>
            </a:r>
          </a:p>
          <a:p>
            <a:endParaRPr lang="en-US" dirty="0" smtClean="0"/>
          </a:p>
          <a:p>
            <a:r>
              <a:rPr lang="en-US" dirty="0" smtClean="0"/>
              <a:t>Instilling an urgency in stakeholders to equip young learners with tools and knowledge to meet the challenges of a competitive  global economy.  </a:t>
            </a:r>
          </a:p>
          <a:p>
            <a:endParaRPr lang="en-US" dirty="0" smtClean="0"/>
          </a:p>
          <a:p>
            <a:r>
              <a:rPr lang="en-US" dirty="0" smtClean="0"/>
              <a:t>Ensuring that students are empowered to own their future by emphasizing Lifelong Learner Competencies and providing varied learning environments, essential tools of contemporary learners and unique experiences and opportunities. </a:t>
            </a:r>
          </a:p>
          <a:p>
            <a:endParaRPr lang="en-US" dirty="0" smtClean="0"/>
          </a:p>
          <a:p>
            <a:r>
              <a:rPr lang="en-US" dirty="0" smtClean="0"/>
              <a:t>Continuous academic progress for all students – all means all. </a:t>
            </a:r>
            <a:endParaRPr lang="en-US" dirty="0"/>
          </a:p>
          <a:p>
            <a:pPr lvl="1"/>
            <a:r>
              <a:rPr lang="en-US" dirty="0" smtClean="0"/>
              <a:t>Successive </a:t>
            </a:r>
            <a:r>
              <a:rPr lang="en-US" dirty="0"/>
              <a:t>student population shifts </a:t>
            </a:r>
          </a:p>
          <a:p>
            <a:pPr lvl="1"/>
            <a:r>
              <a:rPr lang="en-US" dirty="0"/>
              <a:t>Support for RTI Tier I, II, III </a:t>
            </a:r>
            <a:r>
              <a:rPr lang="en-US" dirty="0" smtClean="0"/>
              <a:t>students</a:t>
            </a:r>
          </a:p>
          <a:p>
            <a:pPr lvl="1"/>
            <a:r>
              <a:rPr lang="en-US" dirty="0" smtClean="0"/>
              <a:t>Increase reading and math performance for AMO  groups  1, 2, 3</a:t>
            </a:r>
            <a:endParaRPr lang="en-US" dirty="0"/>
          </a:p>
          <a:p>
            <a:pPr lvl="1"/>
            <a:r>
              <a:rPr lang="en-US" dirty="0"/>
              <a:t>Homework completion</a:t>
            </a:r>
          </a:p>
          <a:p>
            <a:pPr lvl="1"/>
            <a:r>
              <a:rPr lang="en-US" dirty="0"/>
              <a:t>Attendance</a:t>
            </a:r>
          </a:p>
          <a:p>
            <a:pPr lvl="1"/>
            <a:r>
              <a:rPr lang="en-US" dirty="0"/>
              <a:t>Parent involvement </a:t>
            </a:r>
          </a:p>
          <a:p>
            <a:pPr lvl="1"/>
            <a:r>
              <a:rPr lang="en-US" dirty="0" smtClean="0"/>
              <a:t>Common understandings of the most effective math </a:t>
            </a:r>
            <a:r>
              <a:rPr lang="en-US" dirty="0"/>
              <a:t>and reading </a:t>
            </a:r>
            <a:r>
              <a:rPr lang="en-US" dirty="0" smtClean="0"/>
              <a:t>instruction strategies.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31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Successes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Improved monitoring and follow through of students </a:t>
            </a:r>
            <a:r>
              <a:rPr lang="en-US" dirty="0"/>
              <a:t>who are habitually tardy or </a:t>
            </a:r>
            <a:r>
              <a:rPr lang="en-US" dirty="0" smtClean="0"/>
              <a:t>absent:</a:t>
            </a:r>
          </a:p>
          <a:p>
            <a:pPr lvl="1"/>
            <a:r>
              <a:rPr lang="en-US" dirty="0" smtClean="0"/>
              <a:t>Attendance committee reviews progress 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ttendance clerk prepares attendance and tardy data </a:t>
            </a:r>
          </a:p>
          <a:p>
            <a:pPr lvl="1"/>
            <a:r>
              <a:rPr lang="en-US" dirty="0" smtClean="0"/>
              <a:t>Administrators follow up with parents - letter, phone call, meeting, JDC</a:t>
            </a:r>
          </a:p>
          <a:p>
            <a:endParaRPr lang="en-US" dirty="0" smtClean="0"/>
          </a:p>
          <a:p>
            <a:r>
              <a:rPr lang="en-US" dirty="0" smtClean="0"/>
              <a:t>Partnering with parents to increase the level </a:t>
            </a:r>
            <a:r>
              <a:rPr lang="en-US" dirty="0"/>
              <a:t>of family involvement in school activities and </a:t>
            </a:r>
            <a:r>
              <a:rPr lang="en-US" dirty="0" smtClean="0"/>
              <a:t>support for student work:</a:t>
            </a:r>
          </a:p>
          <a:p>
            <a:pPr lvl="1"/>
            <a:r>
              <a:rPr lang="en-US" dirty="0" smtClean="0"/>
              <a:t>SBIT meetings, PTO events, curriculum nights, “School and Community </a:t>
            </a:r>
            <a:r>
              <a:rPr lang="en-US" smtClean="0"/>
              <a:t>Friendship Network.”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Assessing </a:t>
            </a:r>
            <a:r>
              <a:rPr lang="en-US" dirty="0"/>
              <a:t>one year’s growth using multiple measures that can be mutually </a:t>
            </a:r>
            <a:r>
              <a:rPr lang="en-US" dirty="0" smtClean="0"/>
              <a:t>verified to affirm student progress:  </a:t>
            </a:r>
          </a:p>
          <a:p>
            <a:pPr lvl="1"/>
            <a:r>
              <a:rPr lang="en-US" dirty="0"/>
              <a:t>Student progress in reading and math for </a:t>
            </a:r>
            <a:r>
              <a:rPr lang="en-US" dirty="0" smtClean="0"/>
              <a:t>all students </a:t>
            </a:r>
            <a:r>
              <a:rPr lang="en-US" dirty="0"/>
              <a:t>in grades K-5 was reviewed at Midyear Review meeting on February </a:t>
            </a:r>
            <a:r>
              <a:rPr lang="en-US" dirty="0" smtClean="0"/>
              <a:t>6th, 2014. </a:t>
            </a:r>
            <a:endParaRPr lang="en-US" baseline="30000" dirty="0" smtClean="0"/>
          </a:p>
          <a:p>
            <a:pPr lvl="1"/>
            <a:r>
              <a:rPr lang="en-US" dirty="0" smtClean="0"/>
              <a:t>New RTI pilot streamlining process, universal screeners, progress monitoring </a:t>
            </a:r>
          </a:p>
          <a:p>
            <a:pPr lvl="1"/>
            <a:r>
              <a:rPr lang="en-US" dirty="0" smtClean="0"/>
              <a:t>Balanced assessments using benchmark tests, portfolios, performance tasks, etc.</a:t>
            </a:r>
          </a:p>
          <a:p>
            <a:pPr lvl="1"/>
            <a:r>
              <a:rPr lang="en-US" dirty="0" smtClean="0"/>
              <a:t>Varied presentation modes – story, poem, article, letter, song, art work, poster, technology enhanced, etc. </a:t>
            </a:r>
          </a:p>
        </p:txBody>
      </p:sp>
    </p:spTree>
    <p:extLst>
      <p:ext uri="{BB962C8B-B14F-4D97-AF65-F5344CB8AC3E}">
        <p14:creationId xmlns:p14="http://schemas.microsoft.com/office/powerpoint/2010/main" val="75050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Beginning Computer Coding </a:t>
            </a:r>
            <a:br>
              <a:rPr lang="en-US" dirty="0" smtClean="0"/>
            </a:br>
            <a:r>
              <a:rPr lang="en-US" dirty="0" smtClean="0"/>
              <a:t>“Hour of Code”</a:t>
            </a:r>
            <a:endParaRPr lang="en-US" dirty="0"/>
          </a:p>
        </p:txBody>
      </p:sp>
      <p:pic>
        <p:nvPicPr>
          <p:cNvPr id="66562" name="Picture 2" descr="\\edu-bbes\FacultyShare\DESIGN 2015 &amp; STEAM ARTIFACTS\Gr 2 Artifacts\Hour of Code\IMG_08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1645920"/>
            <a:ext cx="3308465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\\edu-bbes\FacultyShare\DESIGN 2015 &amp; STEAM ARTIFACTS\Gr 2 Artifacts\Hour of Code\IMG_08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048000"/>
            <a:ext cx="3305018" cy="246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\\edu-bbes\FacultyShare\DESIGN 2015 &amp; STEAM ARTIFACTS\Gr 2 Artifacts\Hour of Code\IMG_08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114800"/>
            <a:ext cx="3305018" cy="246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32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7-Pathways to Student Learning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Universal Design is responding to individual needs and strengths by allowing multiple ways of accessing the curricula. </a:t>
            </a:r>
          </a:p>
          <a:p>
            <a:endParaRPr lang="en-US" sz="2400" dirty="0" smtClean="0"/>
          </a:p>
          <a:p>
            <a:r>
              <a:rPr lang="en-US" sz="2400" i="1" dirty="0" smtClean="0"/>
              <a:t>It is a lot more fun, meaningful and memorable to have a “magnet race” than to sit at a desk and read about polarity.    </a:t>
            </a:r>
            <a:endParaRPr lang="en-US" sz="2400" i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48200" y="381000"/>
            <a:ext cx="3008313" cy="1162050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200" b="0" kern="1200" cap="none" baseline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/>
              <a:t>Magnet Races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543050"/>
            <a:ext cx="4283196" cy="4552950"/>
          </a:xfrm>
        </p:spPr>
      </p:pic>
    </p:spTree>
    <p:extLst>
      <p:ext uri="{BB962C8B-B14F-4D97-AF65-F5344CB8AC3E}">
        <p14:creationId xmlns:p14="http://schemas.microsoft.com/office/powerpoint/2010/main" val="11263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3008313" cy="444500"/>
          </a:xfrm>
        </p:spPr>
        <p:txBody>
          <a:bodyPr/>
          <a:lstStyle/>
          <a:p>
            <a:r>
              <a:rPr lang="en-US" dirty="0" smtClean="0"/>
              <a:t>CREATION STATION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 fontScale="47500" lnSpcReduction="2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Marble Run Roller Coaster Challenge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Virginia Regions Salt Dough Maps Modeling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Scarecrow </a:t>
            </a:r>
            <a:r>
              <a:rPr lang="en-US" sz="2900" dirty="0"/>
              <a:t>Design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Columbus Day Boats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Engineering Towers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American Indian Corn Husk Dolls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Matter Day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Panda Research Project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LED Light Design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Magnet Races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Invertebrate Day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Cell Mapping  Projects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Hour of Code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Biomes Discovery and Research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Flight Experiments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Survival Project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900" dirty="0" smtClean="0"/>
              <a:t>Division Project 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5" name="Picture 2" descr="C:\Users\dcushman\Pictures\Baker-Butler\2013-2014 BBES\STEAM Room and Maker Culture\iPhone Nov 18, 2013\Roller Coaster PBL (6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1" y="1828800"/>
            <a:ext cx="3200400" cy="426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0" y="152400"/>
            <a:ext cx="3008313" cy="1162050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200" b="0" kern="1200" cap="none" baseline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Marble Roller Coaster Challenge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1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Our Students Love their new </a:t>
            </a:r>
            <a:br>
              <a:rPr lang="en-US" dirty="0" smtClean="0"/>
            </a:br>
            <a:r>
              <a:rPr lang="en-US" dirty="0" smtClean="0"/>
              <a:t>Creation Station Learning Space!</a:t>
            </a:r>
            <a:endParaRPr lang="en-US" dirty="0"/>
          </a:p>
        </p:txBody>
      </p:sp>
      <p:pic>
        <p:nvPicPr>
          <p:cNvPr id="27650" name="Picture 2" descr="C:\Users\dcushman\Pictures\Baker-Butler\2013-2014 BBES\STEAM Room and Maker Culture\iPhone Sept 12, 2013\IMG_30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0" y="1600200"/>
            <a:ext cx="4419599" cy="502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0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2&quot; unique_id=&quot;10002&quot;&gt;&lt;object type=&quot;3&quot; unique_id=&quot;10672&quot;&gt;&lt;property id=&quot;20148&quot; value=&quot;5&quot;/&gt;&lt;property id=&quot;20300&quot; value=&quot;Slide 1 - &amp;quot;Baker-Butler Elementary School Improvement Plan&amp;quot;&quot;/&gt;&lt;property id=&quot;20307&quot; value=&quot;261&quot;/&gt;&lt;/object&gt;&lt;object type=&quot;3&quot; unique_id=&quot;10697&quot;&gt;&lt;property id=&quot;20148&quot; value=&quot;5&quot;/&gt;&lt;property id=&quot;20300&quot; value=&quot;Slide 2 - &amp;quot;2013-14 Improvement Goals&amp;quot;&quot;/&gt;&lt;property id=&quot;20307&quot; value=&quot;267&quot;/&gt;&lt;/object&gt;&lt;object type=&quot;3&quot; unique_id=&quot;10698&quot;&gt;&lt;property id=&quot;20148&quot; value=&quot;5&quot;/&gt;&lt;property id=&quot;20300&quot; value=&quot;Slide 3 - &amp;quot;Why These Goals are Important &amp;quot;&quot;/&gt;&lt;property id=&quot;20307&quot; value=&quot;271&quot;/&gt;&lt;/object&gt;&lt;object type=&quot;3&quot; unique_id=&quot;10699&quot;&gt;&lt;property id=&quot;20148&quot; value=&quot;5&quot;/&gt;&lt;property id=&quot;20300&quot; value=&quot;Slide 4 - &amp;quot;Current Challenges &amp;quot;&quot;/&gt;&lt;property id=&quot;20307&quot; value=&quot;272&quot;/&gt;&lt;/object&gt;&lt;object type=&quot;3&quot; unique_id=&quot;10700&quot;&gt;&lt;property id=&quot;20148&quot; value=&quot;5&quot;/&gt;&lt;property id=&quot;20300&quot; value=&quot;Slide 5 - &amp;quot;Current Successes&amp;quot;&quot;/&gt;&lt;property id=&quot;20307&quot; value=&quot;273&quot;/&gt;&lt;/object&gt;&lt;object type=&quot;3&quot; unique_id=&quot;10701&quot;&gt;&lt;property id=&quot;20148&quot; value=&quot;5&quot;/&gt;&lt;property id=&quot;20300&quot; value=&quot;Slide 6 - &amp;quot;D2015 Challenges&amp;quot;&quot;/&gt;&lt;property id=&quot;20307&quot; value=&quot;471&quot;/&gt;&lt;/object&gt;&lt;object type=&quot;3&quot; unique_id=&quot;10702&quot;&gt;&lt;property id=&quot;20148&quot; value=&quot;5&quot;/&gt;&lt;property id=&quot;20300&quot; value=&quot;Slide 7 - &amp;quot;D2015 Successes&amp;quot;&quot;/&gt;&lt;property id=&quot;20307&quot; value=&quot;472&quot;/&gt;&lt;/object&gt;&lt;object type=&quot;3&quot; unique_id=&quot;10703&quot;&gt;&lt;property id=&quot;20148&quot; value=&quot;5&quot;/&gt;&lt;property id=&quot;20300&quot; value=&quot;Slide 8 - &amp;quot;Authentic Problem Solving&amp;quot;&quot;/&gt;&lt;property id=&quot;20307&quot; value=&quot;477&quot;/&gt;&lt;/object&gt;&lt;object type=&quot;3&quot; unique_id=&quot;10704&quot;&gt;&lt;property id=&quot;20148&quot; value=&quot;5&quot;/&gt;&lt;property id=&quot;20300&quot; value=&quot;Slide 9 - &amp;quot;Professional Development &amp;quot;&quot;/&gt;&lt;property id=&quot;20307&quot; value=&quot;476&quot;/&gt;&lt;/object&gt;&lt;object type=&quot;3&quot; unique_id=&quot;10705&quot;&gt;&lt;property id=&quot;20148&quot; value=&quot;5&quot;/&gt;&lt;property id=&quot;20300&quot; value=&quot;Slide 10 - &amp;quot;Experiential Learning Encourages Cooperation and Sense of Community &amp;quot;&quot;/&gt;&lt;property id=&quot;20307&quot; value=&quot;465&quot;/&gt;&lt;/object&gt;&lt;object type=&quot;3&quot; unique_id=&quot;10706&quot;&gt;&lt;property id=&quot;20148&quot; value=&quot;5&quot;/&gt;&lt;property id=&quot;20300&quot; value=&quot;Slide 11 - &amp;quot;All means all  &amp;quot;&quot;/&gt;&lt;property id=&quot;20307&quot; value=&quot;478&quot;/&gt;&lt;/object&gt;&lt;object type=&quot;3&quot; unique_id=&quot;10707&quot;&gt;&lt;property id=&quot;20148&quot; value=&quot;5&quot;/&gt;&lt;property id=&quot;20300&quot; value=&quot;Slide 12 - &amp;quot;LED Light Design Our Successes will Become the Norm&amp;quot;&quot;/&gt;&lt;property id=&quot;20307&quot; value=&quot;413&quot;/&gt;&lt;/object&gt;&lt;object type=&quot;3&quot; unique_id=&quot;10708&quot;&gt;&lt;property id=&quot;20148&quot; value=&quot;5&quot;/&gt;&lt;property id=&quot;20300&quot; value=&quot;Slide 13 - &amp;quot;STEAM and  Maker Education &amp;quot;&quot;/&gt;&lt;property id=&quot;20307&quot; value=&quot;473&quot;/&gt;&lt;/object&gt;&lt;object type=&quot;3&quot; unique_id=&quot;10709&quot;&gt;&lt;property id=&quot;20148&quot; value=&quot;5&quot;/&gt;&lt;property id=&quot;20300&quot; value=&quot;Slide 14 - &amp;quot;Bridges Engineering Project LLC – Habits of Mind&amp;quot;&quot;/&gt;&lt;property id=&quot;20307&quot; value=&quot;453&quot;/&gt;&lt;/object&gt;&lt;object type=&quot;3&quot; unique_id=&quot;10710&quot;&gt;&lt;property id=&quot;20148&quot; value=&quot;5&quot;/&gt;&lt;property id=&quot;20300&quot; value=&quot;Slide 15&quot;/&gt;&lt;property id=&quot;20307&quot; value=&quot;319&quot;/&gt;&lt;/object&gt;&lt;object type=&quot;3&quot; unique_id=&quot;10711&quot;&gt;&lt;property id=&quot;20148&quot; value=&quot;5&quot;/&gt;&lt;property id=&quot;20300&quot; value=&quot;Slide 16 - &amp;quot;Beginning Computer Coding  “Hour of Code”&amp;quot;&quot;/&gt;&lt;property id=&quot;20307&quot; value=&quot;354&quot;/&gt;&lt;/object&gt;&lt;object type=&quot;3&quot; unique_id=&quot;10712&quot;&gt;&lt;property id=&quot;20148&quot; value=&quot;5&quot;/&gt;&lt;property id=&quot;20300&quot; value=&quot;Slide 17 - &amp;quot;Lifelong Learner Competencies &amp;quot;&quot;/&gt;&lt;property id=&quot;20307&quot; value=&quot;462&quot;/&gt;&lt;/object&gt;&lt;object type=&quot;3&quot; unique_id=&quot;10713&quot;&gt;&lt;property id=&quot;20148&quot; value=&quot;5&quot;/&gt;&lt;property id=&quot;20300&quot; value=&quot;Slide 18 - &amp;quot;Chinese Festival&amp;quot;&quot;/&gt;&lt;property id=&quot;20307&quot; value=&quot;470&quot;/&gt;&lt;/object&gt;&lt;object type=&quot;3&quot; unique_id=&quot;10714&quot;&gt;&lt;property id=&quot;20148&quot; value=&quot;5&quot;/&gt;&lt;property id=&quot;20300&quot; value=&quot;Slide 19 - &amp;quot;7-Pathways to Student Learning &amp;quot;&quot;/&gt;&lt;property id=&quot;20307&quot; value=&quot;461&quot;/&gt;&lt;/object&gt;&lt;object type=&quot;3&quot; unique_id=&quot;10715&quot;&gt;&lt;property id=&quot;20148&quot; value=&quot;5&quot;/&gt;&lt;property id=&quot;20300&quot; value=&quot;Slide 20 - &amp;quot;STEAM  Arts Integration &amp;amp; Teacher Collaboration American Indian Suspension Rattles&amp;quot;&quot;/&gt;&lt;property id=&quot;20307&quot; value=&quot;415&quot;/&gt;&lt;/object&gt;&lt;object type=&quot;3&quot; unique_id=&quot;10716&quot;&gt;&lt;property id=&quot;20148&quot; value=&quot;5&quot;/&gt;&lt;property id=&quot;20300&quot; value=&quot;Slide 21 - &amp;quot;Educators leading by example with their own lifelong learning &amp;quot;&quot;/&gt;&lt;property id=&quot;20307&quot; value=&quot;397&quot;/&gt;&lt;/object&gt;&lt;object type=&quot;3&quot; unique_id=&quot;10717&quot;&gt;&lt;property id=&quot;20148&quot; value=&quot;5&quot;/&gt;&lt;property id=&quot;20300&quot; value=&quot;Slide 22 - &amp;quot;Teachers Teaching Teachers&amp;quot;&quot;/&gt;&lt;property id=&quot;20307&quot; value=&quot;399&quot;/&gt;&lt;/object&gt;&lt;object type=&quot;3&quot; unique_id=&quot;10718&quot;&gt;&lt;property id=&quot;20148&quot; value=&quot;5&quot;/&gt;&lt;property id=&quot;20300&quot; value=&quot;Slide 23 - &amp;quot;CREATION STATION&amp;quot;&quot;/&gt;&lt;property id=&quot;20307&quot; value=&quot;460&quot;/&gt;&lt;/object&gt;&lt;object type=&quot;3&quot; unique_id=&quot;10719&quot;&gt;&lt;property id=&quot;20148&quot; value=&quot;5&quot;/&gt;&lt;property id=&quot;20300&quot; value=&quot;Slide 24 - &amp;quot;Real World Learning  Problems and Solutions&amp;quot;&quot;/&gt;&lt;property id=&quot;20307&quot; value=&quot;444&quot;/&gt;&lt;/object&gt;&lt;object type=&quot;3&quot; unique_id=&quot;10720&quot;&gt;&lt;property id=&quot;20148&quot; value=&quot;5&quot;/&gt;&lt;property id=&quot;20300&quot; value=&quot;Slide 25 - &amp;quot;“I can make things…if I have time to think about it.”   Emma P.&amp;quot;&quot;/&gt;&lt;property id=&quot;20307&quot; value=&quot;303&quot;/&gt;&lt;/object&gt;&lt;object type=&quot;3&quot; unique_id=&quot;10721&quot;&gt;&lt;property id=&quot;20148&quot; value=&quot;5&quot;/&gt;&lt;property id=&quot;20300&quot; value=&quot;Slide 26 - &amp;quot;Our Students Love their new  Creation Station Learning Space!&amp;quot;&quot;/&gt;&lt;property id=&quot;20307&quot; value=&quot;305&quot;/&gt;&lt;/object&gt;&lt;object type=&quot;3&quot; unique_id=&quot;10722&quot;&gt;&lt;property id=&quot;20148&quot; value=&quot;5&quot;/&gt;&lt;property id=&quot;20300&quot; value=&quot;Slide 27 - &amp;quot; &amp;quot;&quot;/&gt;&lt;property id=&quot;20307&quot; value=&quot;479&quot;/&gt;&lt;/object&gt;&lt;object type=&quot;3&quot; unique_id=&quot;10723&quot;&gt;&lt;property id=&quot;20148&quot; value=&quot;5&quot;/&gt;&lt;property id=&quot;20300&quot; value=&quot;Slide 28 - &amp;quot;~ END ~&amp;quot;&quot;/&gt;&lt;property id=&quot;20307&quot; value=&quot;480&quot;/&gt;&lt;/object&gt;&lt;/object&gt;&lt;object type=&quot;8&quot; unique_id=&quot;10014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2467</TotalTime>
  <Words>538</Words>
  <Application>Microsoft Office PowerPoint</Application>
  <PresentationFormat>On-screen Show (4:3)</PresentationFormat>
  <Paragraphs>86</Paragraphs>
  <Slides>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Apex</vt:lpstr>
      <vt:lpstr>Baker-Butler Elementary School Improvement Plan</vt:lpstr>
      <vt:lpstr>2013-14 Improvement Goals</vt:lpstr>
      <vt:lpstr>Why These Goals are Important </vt:lpstr>
      <vt:lpstr>Current Challenges </vt:lpstr>
      <vt:lpstr>Current Successes</vt:lpstr>
      <vt:lpstr>Beginning Computer Coding  “Hour of Code”</vt:lpstr>
      <vt:lpstr>7-Pathways to Student Learning </vt:lpstr>
      <vt:lpstr>CREATION STATION</vt:lpstr>
      <vt:lpstr>Our Students Love their new  Creation Station Learning Space!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ACPS School Board</dc:title>
  <dc:creator>acps</dc:creator>
  <cp:lastModifiedBy>Office of Technology</cp:lastModifiedBy>
  <cp:revision>151</cp:revision>
  <cp:lastPrinted>2014-01-28T23:03:08Z</cp:lastPrinted>
  <dcterms:created xsi:type="dcterms:W3CDTF">2013-10-01T15:34:43Z</dcterms:created>
  <dcterms:modified xsi:type="dcterms:W3CDTF">2014-03-13T15:03:48Z</dcterms:modified>
</cp:coreProperties>
</file>